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2" r:id="rId22"/>
    <p:sldId id="286" r:id="rId23"/>
    <p:sldId id="285" r:id="rId24"/>
    <p:sldId id="287" r:id="rId25"/>
    <p:sldId id="290" r:id="rId26"/>
    <p:sldId id="289" r:id="rId27"/>
    <p:sldId id="288" r:id="rId28"/>
    <p:sldId id="291" r:id="rId29"/>
    <p:sldId id="294" r:id="rId30"/>
    <p:sldId id="295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DENGUE FEVER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of Community medicine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9797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ngue fe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44"/>
          <a:stretch/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862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>
                <a:latin typeface="Berlin Sans FB" pitchFamily="34" charset="0"/>
                <a:cs typeface="Times New Roman" pitchFamily="18" charset="0"/>
              </a:rPr>
              <a:t>Being a </a:t>
            </a:r>
            <a:r>
              <a:rPr lang="en-IN" sz="2400" dirty="0" smtClean="0">
                <a:latin typeface="Berlin Sans FB" pitchFamily="34" charset="0"/>
                <a:cs typeface="Times New Roman" pitchFamily="18" charset="0"/>
              </a:rPr>
              <a:t>domestic breeder</a:t>
            </a:r>
            <a:r>
              <a:rPr lang="en-IN" sz="2400" dirty="0">
                <a:latin typeface="Berlin Sans FB" pitchFamily="34" charset="0"/>
                <a:cs typeface="Times New Roman" pitchFamily="18" charset="0"/>
              </a:rPr>
              <a:t>, it is a </a:t>
            </a:r>
            <a:r>
              <a:rPr lang="en-IN" sz="2400" dirty="0" err="1">
                <a:latin typeface="Berlin Sans FB" pitchFamily="34" charset="0"/>
                <a:cs typeface="Times New Roman" pitchFamily="18" charset="0"/>
              </a:rPr>
              <a:t>endophagic</a:t>
            </a:r>
            <a:r>
              <a:rPr lang="en-IN" sz="2400" dirty="0">
                <a:latin typeface="Berlin Sans FB" pitchFamily="34" charset="0"/>
                <a:cs typeface="Times New Roman" pitchFamily="18" charset="0"/>
              </a:rPr>
              <a:t> and </a:t>
            </a:r>
            <a:r>
              <a:rPr lang="en-IN" sz="2400" dirty="0" err="1">
                <a:latin typeface="Berlin Sans FB" pitchFamily="34" charset="0"/>
                <a:cs typeface="Times New Roman" pitchFamily="18" charset="0"/>
              </a:rPr>
              <a:t>endophilic</a:t>
            </a:r>
            <a:r>
              <a:rPr lang="en-IN" sz="2400" dirty="0">
                <a:latin typeface="Berlin Sans FB" pitchFamily="34" charset="0"/>
                <a:cs typeface="Times New Roman" pitchFamily="18" charset="0"/>
              </a:rPr>
              <a:t>. </a:t>
            </a:r>
            <a:endParaRPr lang="en-IN" sz="2400" dirty="0" smtClean="0">
              <a:latin typeface="Berlin Sans FB" pitchFamily="34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Berlin Sans FB" pitchFamily="34" charset="0"/>
                <a:cs typeface="Times New Roman" pitchFamily="18" charset="0"/>
              </a:rPr>
              <a:t>Even with </a:t>
            </a:r>
            <a:r>
              <a:rPr lang="en-IN" sz="2400" dirty="0">
                <a:latin typeface="Berlin Sans FB" pitchFamily="34" charset="0"/>
                <a:cs typeface="Times New Roman" pitchFamily="18" charset="0"/>
              </a:rPr>
              <a:t>a 2°C increase in temperature the extrinsic </a:t>
            </a:r>
            <a:r>
              <a:rPr lang="en-IN" sz="2400" dirty="0" smtClean="0">
                <a:latin typeface="Berlin Sans FB" pitchFamily="34" charset="0"/>
                <a:cs typeface="Times New Roman" pitchFamily="18" charset="0"/>
              </a:rPr>
              <a:t>incubation period of DENV </a:t>
            </a:r>
            <a:r>
              <a:rPr lang="en-IN" sz="2400" dirty="0">
                <a:latin typeface="Berlin Sans FB" pitchFamily="34" charset="0"/>
                <a:cs typeface="Times New Roman" pitchFamily="18" charset="0"/>
              </a:rPr>
              <a:t>will be shortened and more </a:t>
            </a:r>
            <a:r>
              <a:rPr lang="en-IN" sz="2400" dirty="0" smtClean="0">
                <a:latin typeface="Berlin Sans FB" pitchFamily="34" charset="0"/>
                <a:cs typeface="Times New Roman" pitchFamily="18" charset="0"/>
              </a:rPr>
              <a:t>infected mosquitoes </a:t>
            </a:r>
            <a:r>
              <a:rPr lang="en-IN" sz="2400" dirty="0">
                <a:latin typeface="Berlin Sans FB" pitchFamily="34" charset="0"/>
                <a:cs typeface="Times New Roman" pitchFamily="18" charset="0"/>
              </a:rPr>
              <a:t>are available for a longer duration. </a:t>
            </a:r>
          </a:p>
          <a:p>
            <a:pPr algn="just"/>
            <a:r>
              <a:rPr lang="en-IN" sz="2400" dirty="0">
                <a:latin typeface="Berlin Sans FB" pitchFamily="34" charset="0"/>
                <a:cs typeface="Times New Roman" pitchFamily="18" charset="0"/>
              </a:rPr>
              <a:t>T</a:t>
            </a:r>
            <a:r>
              <a:rPr lang="en-IN" sz="2400" dirty="0" smtClean="0">
                <a:latin typeface="Berlin Sans FB" pitchFamily="34" charset="0"/>
                <a:cs typeface="Times New Roman" pitchFamily="18" charset="0"/>
              </a:rPr>
              <a:t>he </a:t>
            </a:r>
            <a:r>
              <a:rPr lang="en-IN" sz="2400" dirty="0">
                <a:latin typeface="Berlin Sans FB" pitchFamily="34" charset="0"/>
                <a:cs typeface="Times New Roman" pitchFamily="18" charset="0"/>
              </a:rPr>
              <a:t>mosquitoes will bite more frequently because </a:t>
            </a:r>
            <a:r>
              <a:rPr lang="en-IN" sz="2400" dirty="0" smtClean="0">
                <a:latin typeface="Berlin Sans FB" pitchFamily="34" charset="0"/>
                <a:cs typeface="Times New Roman" pitchFamily="18" charset="0"/>
              </a:rPr>
              <a:t>of dehydration </a:t>
            </a:r>
            <a:r>
              <a:rPr lang="en-IN" sz="2400" dirty="0">
                <a:latin typeface="Berlin Sans FB" pitchFamily="34" charset="0"/>
                <a:cs typeface="Times New Roman" pitchFamily="18" charset="0"/>
              </a:rPr>
              <a:t>and thus increase man-mosquito </a:t>
            </a:r>
            <a:r>
              <a:rPr lang="en-IN" sz="2400" dirty="0" smtClean="0">
                <a:latin typeface="Berlin Sans FB" pitchFamily="34" charset="0"/>
                <a:cs typeface="Times New Roman" pitchFamily="18" charset="0"/>
              </a:rPr>
              <a:t>contact.</a:t>
            </a:r>
            <a:endParaRPr lang="en-IN" sz="2400" dirty="0">
              <a:latin typeface="Berlin Sans FB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59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b="1" dirty="0"/>
              <a:t>Dengue in the community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A number of factors that contribute to initiation </a:t>
            </a:r>
            <a:r>
              <a:rPr lang="en-IN" dirty="0" smtClean="0"/>
              <a:t>and maintenance </a:t>
            </a:r>
            <a:r>
              <a:rPr lang="en-IN" dirty="0"/>
              <a:t>of an epidemic include</a:t>
            </a:r>
            <a:r>
              <a:rPr lang="en-IN" dirty="0" smtClean="0"/>
              <a:t>:</a:t>
            </a:r>
          </a:p>
          <a:p>
            <a:pPr marL="0" indent="0" algn="just">
              <a:buNone/>
            </a:pPr>
            <a:r>
              <a:rPr lang="en-IN" dirty="0" smtClean="0"/>
              <a:t> </a:t>
            </a:r>
            <a:r>
              <a:rPr lang="en-IN" dirty="0"/>
              <a:t>(</a:t>
            </a:r>
            <a:r>
              <a:rPr lang="en-IN" dirty="0" smtClean="0"/>
              <a:t>i) </a:t>
            </a:r>
            <a:r>
              <a:rPr lang="en-IN" dirty="0"/>
              <a:t>the strain of </a:t>
            </a:r>
            <a:r>
              <a:rPr lang="en-IN" dirty="0" smtClean="0"/>
              <a:t>the virus</a:t>
            </a:r>
            <a:r>
              <a:rPr lang="en-IN" dirty="0"/>
              <a:t>, which may influence the magnitude and duration </a:t>
            </a:r>
            <a:r>
              <a:rPr lang="en-IN" dirty="0" smtClean="0"/>
              <a:t>of the </a:t>
            </a:r>
            <a:r>
              <a:rPr lang="en-IN" dirty="0" err="1"/>
              <a:t>viraemia</a:t>
            </a:r>
            <a:r>
              <a:rPr lang="en-IN" dirty="0"/>
              <a:t> in </a:t>
            </a:r>
            <a:r>
              <a:rPr lang="en-IN" dirty="0" smtClean="0"/>
              <a:t>humans.</a:t>
            </a:r>
            <a:endParaRPr lang="en-IN" dirty="0"/>
          </a:p>
          <a:p>
            <a:pPr marL="0" indent="0" algn="just">
              <a:buNone/>
            </a:pPr>
            <a:r>
              <a:rPr lang="en-IN" dirty="0" smtClean="0"/>
              <a:t> (ii) </a:t>
            </a:r>
            <a:r>
              <a:rPr lang="en-IN" dirty="0"/>
              <a:t>the density, behaviour </a:t>
            </a:r>
            <a:r>
              <a:rPr lang="en-IN" dirty="0" smtClean="0"/>
              <a:t>and </a:t>
            </a:r>
            <a:r>
              <a:rPr lang="en-IN" dirty="0" err="1" smtClean="0"/>
              <a:t>vectorial</a:t>
            </a:r>
            <a:r>
              <a:rPr lang="en-IN" dirty="0" smtClean="0"/>
              <a:t> </a:t>
            </a:r>
            <a:r>
              <a:rPr lang="en-IN" dirty="0"/>
              <a:t>capacity of the vector </a:t>
            </a:r>
            <a:r>
              <a:rPr lang="en-IN" dirty="0" smtClean="0"/>
              <a:t>population.</a:t>
            </a:r>
          </a:p>
          <a:p>
            <a:pPr marL="0" indent="0" algn="just">
              <a:buNone/>
            </a:pPr>
            <a:r>
              <a:rPr lang="en-IN" dirty="0" smtClean="0"/>
              <a:t> </a:t>
            </a:r>
            <a:r>
              <a:rPr lang="en-IN" dirty="0"/>
              <a:t>(</a:t>
            </a:r>
            <a:r>
              <a:rPr lang="en-IN" dirty="0" smtClean="0"/>
              <a:t>iii) the susceptibility </a:t>
            </a:r>
            <a:r>
              <a:rPr lang="en-IN" dirty="0"/>
              <a:t>of the human population (both genetic </a:t>
            </a:r>
            <a:r>
              <a:rPr lang="en-IN" dirty="0" smtClean="0"/>
              <a:t>factors and </a:t>
            </a:r>
            <a:r>
              <a:rPr lang="en-IN" dirty="0"/>
              <a:t>pre-existing immune profile</a:t>
            </a:r>
            <a:r>
              <a:rPr lang="en-IN" dirty="0" smtClean="0"/>
              <a:t>).</a:t>
            </a:r>
          </a:p>
          <a:p>
            <a:pPr marL="0" indent="0" algn="just">
              <a:buNone/>
            </a:pPr>
            <a:r>
              <a:rPr lang="en-IN" dirty="0"/>
              <a:t> </a:t>
            </a:r>
            <a:r>
              <a:rPr lang="en-IN" dirty="0" smtClean="0"/>
              <a:t>(iv</a:t>
            </a:r>
            <a:r>
              <a:rPr lang="en-IN" dirty="0"/>
              <a:t>) the </a:t>
            </a:r>
            <a:r>
              <a:rPr lang="en-IN" dirty="0" smtClean="0"/>
              <a:t>introduction of </a:t>
            </a:r>
            <a:r>
              <a:rPr lang="en-IN" dirty="0"/>
              <a:t>the virus into a receptive community.</a:t>
            </a:r>
          </a:p>
        </p:txBody>
      </p:sp>
    </p:spTree>
    <p:extLst>
      <p:ext uri="{BB962C8B-B14F-4D97-AF65-F5344CB8AC3E}">
        <p14:creationId xmlns:p14="http://schemas.microsoft.com/office/powerpoint/2010/main" xmlns="" val="191633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i="1" dirty="0"/>
              <a:t>DF/DHF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r>
              <a:rPr lang="en-IN" dirty="0"/>
              <a:t>DF/DHF is characterized by the "iceberg" or </a:t>
            </a:r>
            <a:r>
              <a:rPr lang="en-IN" dirty="0" smtClean="0"/>
              <a:t>pyramid phenomenon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At </a:t>
            </a:r>
            <a:r>
              <a:rPr lang="en-IN" dirty="0"/>
              <a:t>the base of the pyramid, most of the </a:t>
            </a:r>
            <a:r>
              <a:rPr lang="en-IN" dirty="0" smtClean="0"/>
              <a:t>cases are </a:t>
            </a:r>
            <a:r>
              <a:rPr lang="en-IN" dirty="0"/>
              <a:t>symptomless, followed by DF,DHF and DSS. </a:t>
            </a:r>
            <a:endParaRPr lang="en-IN" dirty="0" smtClean="0"/>
          </a:p>
          <a:p>
            <a:r>
              <a:rPr lang="en-IN" dirty="0" smtClean="0"/>
              <a:t>Clusters of cases </a:t>
            </a:r>
            <a:r>
              <a:rPr lang="en-IN" dirty="0"/>
              <a:t>have been reported in particular households </a:t>
            </a:r>
            <a:r>
              <a:rPr lang="en-IN" dirty="0" smtClean="0"/>
              <a:t>or neighbourhoods </a:t>
            </a:r>
            <a:r>
              <a:rPr lang="en-IN" dirty="0"/>
              <a:t>due to the feeding behaviour of the vector.</a:t>
            </a:r>
          </a:p>
        </p:txBody>
      </p:sp>
    </p:spTree>
    <p:extLst>
      <p:ext uri="{BB962C8B-B14F-4D97-AF65-F5344CB8AC3E}">
        <p14:creationId xmlns:p14="http://schemas.microsoft.com/office/powerpoint/2010/main" xmlns="" val="364417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990600"/>
          </a:xfrm>
        </p:spPr>
        <p:txBody>
          <a:bodyPr/>
          <a:lstStyle/>
          <a:p>
            <a:r>
              <a:rPr lang="en-IN" i="1" dirty="0"/>
              <a:t>Affected population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population affected varies from one outbreak </a:t>
            </a:r>
            <a:r>
              <a:rPr lang="en-IN" dirty="0" smtClean="0"/>
              <a:t>to another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Actual </a:t>
            </a:r>
            <a:r>
              <a:rPr lang="en-IN" dirty="0"/>
              <a:t>estimates can be made by obtaining </a:t>
            </a:r>
            <a:r>
              <a:rPr lang="en-IN" dirty="0" smtClean="0"/>
              <a:t>clinical/ </a:t>
            </a:r>
            <a:r>
              <a:rPr lang="en-IN" dirty="0" err="1" smtClean="0"/>
              <a:t>subdinical</a:t>
            </a:r>
            <a:r>
              <a:rPr lang="en-IN" dirty="0" smtClean="0"/>
              <a:t> </a:t>
            </a:r>
            <a:r>
              <a:rPr lang="en-IN" dirty="0"/>
              <a:t>ratios during epidemics.</a:t>
            </a:r>
          </a:p>
        </p:txBody>
      </p:sp>
    </p:spTree>
    <p:extLst>
      <p:ext uri="{BB962C8B-B14F-4D97-AF65-F5344CB8AC3E}">
        <p14:creationId xmlns:p14="http://schemas.microsoft.com/office/powerpoint/2010/main" xmlns="" val="308150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/>
              <a:t>Severity of the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768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The serotype that produces the secondary infection and, </a:t>
            </a:r>
            <a:r>
              <a:rPr lang="en-IN" dirty="0" smtClean="0"/>
              <a:t>in particular</a:t>
            </a:r>
            <a:r>
              <a:rPr lang="en-IN" dirty="0"/>
              <a:t>, the serotype sequence are important to </a:t>
            </a:r>
            <a:r>
              <a:rPr lang="en-IN" dirty="0" smtClean="0"/>
              <a:t>ascertain the </a:t>
            </a:r>
            <a:r>
              <a:rPr lang="en-IN" dirty="0"/>
              <a:t>severity of the disease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All the four serotypes are able </a:t>
            </a:r>
            <a:r>
              <a:rPr lang="en-IN" dirty="0" smtClean="0"/>
              <a:t>to produce </a:t>
            </a:r>
            <a:r>
              <a:rPr lang="en-IN" dirty="0"/>
              <a:t>DHF cases. 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2% to 4% of individuals develop severe disease.</a:t>
            </a:r>
          </a:p>
        </p:txBody>
      </p:sp>
    </p:spTree>
    <p:extLst>
      <p:ext uri="{BB962C8B-B14F-4D97-AF65-F5344CB8AC3E}">
        <p14:creationId xmlns:p14="http://schemas.microsoft.com/office/powerpoint/2010/main" xmlns="" val="370463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tional Dengue Management Guideline for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2" y="-1"/>
            <a:ext cx="9130437" cy="68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290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II. Clinical Manifestations of Dengue and Dengue Hemorrhagic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74"/>
          <a:stretch/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47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b="1" dirty="0"/>
              <a:t>1. Undifferentiated fever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IN" dirty="0"/>
              <a:t>Infants, children and adults who have been infected </a:t>
            </a:r>
            <a:r>
              <a:rPr lang="en-IN" dirty="0" smtClean="0"/>
              <a:t>with dengue </a:t>
            </a:r>
            <a:r>
              <a:rPr lang="en-IN" dirty="0"/>
              <a:t>virus, especially for the first </a:t>
            </a:r>
            <a:r>
              <a:rPr lang="en-IN" dirty="0" smtClean="0"/>
              <a:t>time may </a:t>
            </a:r>
            <a:r>
              <a:rPr lang="en-IN" dirty="0"/>
              <a:t>develop a simple </a:t>
            </a:r>
            <a:r>
              <a:rPr lang="en-IN" dirty="0" smtClean="0"/>
              <a:t>fever indistinguishable </a:t>
            </a:r>
            <a:r>
              <a:rPr lang="en-IN" dirty="0"/>
              <a:t>from other viral infection. </a:t>
            </a:r>
            <a:endParaRPr lang="en-IN" dirty="0" smtClean="0"/>
          </a:p>
          <a:p>
            <a:r>
              <a:rPr lang="en-IN" dirty="0" err="1" smtClean="0"/>
              <a:t>Maculopapular</a:t>
            </a:r>
            <a:r>
              <a:rPr lang="en-IN" dirty="0"/>
              <a:t> </a:t>
            </a:r>
            <a:r>
              <a:rPr lang="en-IN" dirty="0" smtClean="0"/>
              <a:t>rashes </a:t>
            </a:r>
            <a:r>
              <a:rPr lang="en-IN" dirty="0"/>
              <a:t>may accompany the fever or may appear </a:t>
            </a:r>
            <a:r>
              <a:rPr lang="en-IN" dirty="0" smtClean="0"/>
              <a:t>during </a:t>
            </a:r>
            <a:r>
              <a:rPr lang="en-IN" dirty="0" err="1"/>
              <a:t>defervescence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Upper </a:t>
            </a:r>
            <a:r>
              <a:rPr lang="en-IN" dirty="0"/>
              <a:t>respiratory and </a:t>
            </a:r>
            <a:r>
              <a:rPr lang="en-IN" dirty="0" smtClean="0"/>
              <a:t>gastrointestinal symptoms </a:t>
            </a:r>
            <a:r>
              <a:rPr lang="en-IN" dirty="0"/>
              <a:t>are common.</a:t>
            </a:r>
          </a:p>
        </p:txBody>
      </p:sp>
    </p:spTree>
    <p:extLst>
      <p:ext uri="{BB962C8B-B14F-4D97-AF65-F5344CB8AC3E}">
        <p14:creationId xmlns:p14="http://schemas.microsoft.com/office/powerpoint/2010/main" xmlns="" val="252582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engue feve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6" descr="Dengue fever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9" name="Picture 11" descr="DENGUE FEVER Prof. Dr. Muhammad Ali Khan MBBS, DCH, MRCP (U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3886"/>
            <a:ext cx="9144001" cy="68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10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IN" i="1" dirty="0"/>
              <a:t>1. Febrile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Following an incubation period of 4</a:t>
            </a:r>
            <a:r>
              <a:rPr lang="en-IN" dirty="0" smtClean="0"/>
              <a:t> </a:t>
            </a:r>
            <a:r>
              <a:rPr lang="en-IN" dirty="0"/>
              <a:t>to </a:t>
            </a:r>
            <a:r>
              <a:rPr lang="en-IN" dirty="0" smtClean="0"/>
              <a:t>6 days</a:t>
            </a:r>
            <a:r>
              <a:rPr lang="en-IN" dirty="0"/>
              <a:t>, </a:t>
            </a:r>
            <a:r>
              <a:rPr lang="en-IN" dirty="0" smtClean="0"/>
              <a:t>the illness </a:t>
            </a:r>
            <a:r>
              <a:rPr lang="en-IN" dirty="0"/>
              <a:t>commonly begins abruptly with </a:t>
            </a:r>
            <a:r>
              <a:rPr lang="en-IN" dirty="0">
                <a:solidFill>
                  <a:srgbClr val="FF0000"/>
                </a:solidFill>
              </a:rPr>
              <a:t>high </a:t>
            </a:r>
            <a:r>
              <a:rPr lang="en-IN" dirty="0" smtClean="0">
                <a:solidFill>
                  <a:srgbClr val="FF0000"/>
                </a:solidFill>
              </a:rPr>
              <a:t>fever </a:t>
            </a:r>
            <a:r>
              <a:rPr lang="en-IN" dirty="0" smtClean="0"/>
              <a:t>accompanied </a:t>
            </a:r>
            <a:r>
              <a:rPr lang="en-IN" dirty="0"/>
              <a:t>by facial flushing and headache. </a:t>
            </a:r>
            <a:endParaRPr lang="en-IN" dirty="0" smtClean="0"/>
          </a:p>
          <a:p>
            <a:pPr algn="just"/>
            <a:r>
              <a:rPr lang="en-IN" dirty="0" smtClean="0"/>
              <a:t>Anorexia, vomiting</a:t>
            </a:r>
            <a:r>
              <a:rPr lang="en-IN" dirty="0"/>
              <a:t>, </a:t>
            </a:r>
            <a:r>
              <a:rPr lang="en-IN" dirty="0" err="1"/>
              <a:t>epigastric</a:t>
            </a:r>
            <a:r>
              <a:rPr lang="en-IN" dirty="0"/>
              <a:t> discomfort, tenderness at the right </a:t>
            </a:r>
            <a:r>
              <a:rPr lang="en-IN" dirty="0" smtClean="0"/>
              <a:t>costal margin </a:t>
            </a:r>
            <a:r>
              <a:rPr lang="en-IN" dirty="0"/>
              <a:t>and generalized abdominal pain are common.</a:t>
            </a:r>
          </a:p>
          <a:p>
            <a:pPr algn="just"/>
            <a:r>
              <a:rPr lang="en-IN" dirty="0"/>
              <a:t>During the first few days the illness usually </a:t>
            </a:r>
            <a:r>
              <a:rPr lang="en-IN" dirty="0" smtClean="0"/>
              <a:t>resembles classical DF</a:t>
            </a:r>
          </a:p>
          <a:p>
            <a:pPr algn="just"/>
            <a:r>
              <a:rPr lang="en-IN" dirty="0"/>
              <a:t>T</a:t>
            </a:r>
            <a:r>
              <a:rPr lang="en-IN" dirty="0" smtClean="0"/>
              <a:t>emperature </a:t>
            </a:r>
            <a:r>
              <a:rPr lang="en-IN" dirty="0"/>
              <a:t>may </a:t>
            </a:r>
            <a:r>
              <a:rPr lang="en-IN" dirty="0" smtClean="0"/>
              <a:t>be 40°C </a:t>
            </a:r>
            <a:r>
              <a:rPr lang="en-IN" dirty="0"/>
              <a:t>to 41°C and febrile convulsions may occur </a:t>
            </a:r>
            <a:r>
              <a:rPr lang="en-IN" dirty="0" smtClean="0"/>
              <a:t>particularly in infants.</a:t>
            </a:r>
            <a:endParaRPr lang="en-IN" i="1" dirty="0"/>
          </a:p>
          <a:p>
            <a:pPr algn="just"/>
            <a:r>
              <a:rPr lang="en-IN" dirty="0"/>
              <a:t>The major pathophysiologic changes that determine </a:t>
            </a:r>
            <a:r>
              <a:rPr lang="en-IN" dirty="0" smtClean="0"/>
              <a:t>the severity </a:t>
            </a:r>
            <a:r>
              <a:rPr lang="en-IN" dirty="0"/>
              <a:t>of disease in </a:t>
            </a:r>
            <a:r>
              <a:rPr lang="en-IN" dirty="0" smtClean="0"/>
              <a:t>DHF </a:t>
            </a:r>
            <a:r>
              <a:rPr lang="en-IN" dirty="0" smtClean="0">
                <a:solidFill>
                  <a:srgbClr val="FF0000"/>
                </a:solidFill>
              </a:rPr>
              <a:t>are plasma </a:t>
            </a:r>
            <a:r>
              <a:rPr lang="en-IN" dirty="0">
                <a:solidFill>
                  <a:srgbClr val="FF0000"/>
                </a:solidFill>
              </a:rPr>
              <a:t>leakage and abnormal haemostasis</a:t>
            </a:r>
            <a:r>
              <a:rPr lang="en-IN" dirty="0"/>
              <a:t>, as </a:t>
            </a:r>
            <a:r>
              <a:rPr lang="en-IN" dirty="0" smtClean="0"/>
              <a:t>manifested by </a:t>
            </a:r>
            <a:r>
              <a:rPr lang="en-IN" dirty="0"/>
              <a:t>a </a:t>
            </a:r>
            <a:r>
              <a:rPr lang="en-IN" dirty="0">
                <a:solidFill>
                  <a:srgbClr val="FF0000"/>
                </a:solidFill>
              </a:rPr>
              <a:t>rising haematocrit value </a:t>
            </a:r>
            <a:r>
              <a:rPr lang="en-IN" dirty="0"/>
              <a:t>and moderate to </a:t>
            </a:r>
            <a:r>
              <a:rPr lang="en-IN" dirty="0" smtClean="0"/>
              <a:t>marked </a:t>
            </a:r>
            <a:r>
              <a:rPr lang="en-IN" dirty="0" smtClean="0">
                <a:solidFill>
                  <a:srgbClr val="FF0000"/>
                </a:solidFill>
              </a:rPr>
              <a:t>thrombocytopenia</a:t>
            </a:r>
            <a:r>
              <a:rPr lang="en-I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7006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ANTHROPOD BORNE INFECTIONS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Dengue syndrome</a:t>
            </a:r>
          </a:p>
          <a:p>
            <a:r>
              <a:rPr lang="en-US" dirty="0" smtClean="0"/>
              <a:t>Malaria</a:t>
            </a:r>
          </a:p>
          <a:p>
            <a:r>
              <a:rPr lang="en-US" dirty="0" smtClean="0"/>
              <a:t>Lymphatic </a:t>
            </a:r>
            <a:r>
              <a:rPr lang="en-US" dirty="0" err="1" smtClean="0"/>
              <a:t>Filariasis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7388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ngue- Community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09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ngue with who guid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13" y="-1"/>
            <a:ext cx="9155413" cy="68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913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agnostic Criteria for Dengue Hemorrhagic Fever (DHS) and Deng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19" name="Picture 3" descr="C:\Users\Ajith\Desktop\Diagnostic-Criteria-for-Dengue-Hemorrhagic-Fever-DHS-and-Dengue-Shock-Syndrome-D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9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3667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agnosis of de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7" y="0"/>
            <a:ext cx="9105143" cy="68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05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4. </a:t>
            </a:r>
            <a:r>
              <a:rPr lang="en-IN" i="1" dirty="0">
                <a:solidFill>
                  <a:srgbClr val="FF0000"/>
                </a:solidFill>
              </a:rPr>
              <a:t>Viral antigen detection </a:t>
            </a:r>
            <a:r>
              <a:rPr lang="en-IN" i="1" dirty="0"/>
              <a:t>: </a:t>
            </a:r>
            <a:r>
              <a:rPr lang="en-IN" dirty="0"/>
              <a:t>ELISA and dot blot </a:t>
            </a:r>
            <a:r>
              <a:rPr lang="en-IN" dirty="0" smtClean="0"/>
              <a:t>assays directed </a:t>
            </a:r>
            <a:r>
              <a:rPr lang="en-IN" dirty="0"/>
              <a:t>against the envelop/membrane (EM) antigens </a:t>
            </a:r>
            <a:r>
              <a:rPr lang="en-IN" dirty="0" smtClean="0"/>
              <a:t>and </a:t>
            </a:r>
            <a:r>
              <a:rPr lang="en-IN" dirty="0" err="1" smtClean="0"/>
              <a:t>nonstructural</a:t>
            </a:r>
            <a:r>
              <a:rPr lang="en-IN" dirty="0" smtClean="0"/>
              <a:t> </a:t>
            </a:r>
            <a:r>
              <a:rPr lang="en-IN" dirty="0"/>
              <a:t>protein 1 (</a:t>
            </a:r>
            <a:r>
              <a:rPr lang="en-IN" dirty="0" err="1"/>
              <a:t>NSl</a:t>
            </a:r>
            <a:r>
              <a:rPr lang="en-IN" dirty="0"/>
              <a:t>) can be detected in </a:t>
            </a:r>
            <a:r>
              <a:rPr lang="en-IN" dirty="0" smtClean="0"/>
              <a:t>both patients </a:t>
            </a:r>
            <a:r>
              <a:rPr lang="en-IN" dirty="0"/>
              <a:t>with primary and secondary dengue infection </a:t>
            </a:r>
            <a:r>
              <a:rPr lang="en-IN" dirty="0" err="1" smtClean="0"/>
              <a:t>upto</a:t>
            </a:r>
            <a:r>
              <a:rPr lang="en-IN" dirty="0"/>
              <a:t> </a:t>
            </a:r>
            <a:r>
              <a:rPr lang="en-IN" dirty="0" smtClean="0"/>
              <a:t>6 </a:t>
            </a:r>
            <a:r>
              <a:rPr lang="en-IN" dirty="0"/>
              <a:t>days after the onset of the </a:t>
            </a:r>
            <a:r>
              <a:rPr lang="en-IN" dirty="0" smtClean="0"/>
              <a:t>illness.</a:t>
            </a:r>
          </a:p>
          <a:p>
            <a:pPr marL="0" indent="0">
              <a:buNone/>
            </a:pPr>
            <a:r>
              <a:rPr lang="en-IN" dirty="0"/>
              <a:t>5</a:t>
            </a:r>
            <a:r>
              <a:rPr lang="en-IN" dirty="0" smtClean="0"/>
              <a:t>. </a:t>
            </a:r>
            <a:r>
              <a:rPr lang="en-IN" i="1" dirty="0">
                <a:solidFill>
                  <a:srgbClr val="FF0000"/>
                </a:solidFill>
              </a:rPr>
              <a:t>Rapid diagnostic test (RDT) : 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/>
              <a:t>serological test-kits for anti-dengue </a:t>
            </a:r>
            <a:r>
              <a:rPr lang="en-IN" dirty="0" err="1"/>
              <a:t>IgM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 err="1" smtClean="0"/>
              <a:t>IgG</a:t>
            </a:r>
            <a:r>
              <a:rPr lang="en-IN" dirty="0" smtClean="0"/>
              <a:t> antibodies </a:t>
            </a:r>
            <a:r>
              <a:rPr lang="en-IN" dirty="0"/>
              <a:t>producing results within 15 minutes.</a:t>
            </a:r>
          </a:p>
          <a:p>
            <a:pPr marL="0" indent="0">
              <a:buNone/>
            </a:pPr>
            <a:r>
              <a:rPr lang="en-IN" dirty="0" smtClean="0"/>
              <a:t>6</a:t>
            </a:r>
            <a:r>
              <a:rPr lang="en-IN" dirty="0">
                <a:solidFill>
                  <a:srgbClr val="FF0000"/>
                </a:solidFill>
              </a:rPr>
              <a:t>. </a:t>
            </a:r>
            <a:r>
              <a:rPr lang="en-IN" i="1" dirty="0">
                <a:solidFill>
                  <a:srgbClr val="FF0000"/>
                </a:solidFill>
              </a:rPr>
              <a:t>Analysis of haematological parameters </a:t>
            </a:r>
            <a:r>
              <a:rPr lang="en-IN" i="1" dirty="0" smtClean="0"/>
              <a:t>: </a:t>
            </a:r>
            <a:r>
              <a:rPr lang="en-IN" dirty="0" smtClean="0"/>
              <a:t>Standard haematological </a:t>
            </a:r>
            <a:r>
              <a:rPr lang="en-IN" dirty="0"/>
              <a:t>parameters such as platelet count </a:t>
            </a:r>
            <a:r>
              <a:rPr lang="en-IN" dirty="0" smtClean="0"/>
              <a:t>and haematocrit </a:t>
            </a:r>
            <a:r>
              <a:rPr lang="en-IN" dirty="0"/>
              <a:t>are </a:t>
            </a:r>
            <a:r>
              <a:rPr lang="en-IN" dirty="0" smtClean="0"/>
              <a:t>important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3942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MANAGEMENT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10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Grading the severity of the dengue infection</a:t>
            </a:r>
            <a:endParaRPr lang="en-I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392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rading the severity of dengue infection (Goel A et al, 2004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43" name="Picture 3" descr="C:\Users\Ajith\Desktop\Grading-the-severity-of-dengue-infection-Goel-A-et-al-2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338"/>
            <a:ext cx="8759825" cy="63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6862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IN" b="1" dirty="0"/>
              <a:t>Guidelines for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 fontScale="92500"/>
          </a:bodyPr>
          <a:lstStyle/>
          <a:p>
            <a:pPr algn="just"/>
            <a:r>
              <a:rPr lang="en-IN" dirty="0"/>
              <a:t>A full blood count of the patient should be done at the </a:t>
            </a:r>
            <a:r>
              <a:rPr lang="en-IN" dirty="0" smtClean="0"/>
              <a:t>first visit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A </a:t>
            </a:r>
            <a:r>
              <a:rPr lang="en-IN" dirty="0"/>
              <a:t>haematocrit test in the early febrile phase </a:t>
            </a:r>
            <a:r>
              <a:rPr lang="en-IN" dirty="0" smtClean="0"/>
              <a:t>establishes the </a:t>
            </a:r>
            <a:r>
              <a:rPr lang="en-IN" dirty="0"/>
              <a:t>patient's own baseline haematocrit. </a:t>
            </a:r>
            <a:endParaRPr lang="en-IN" dirty="0" smtClean="0"/>
          </a:p>
          <a:p>
            <a:pPr algn="just"/>
            <a:r>
              <a:rPr lang="en-IN" dirty="0" smtClean="0"/>
              <a:t>A </a:t>
            </a:r>
            <a:r>
              <a:rPr lang="en-IN" dirty="0"/>
              <a:t>rapidly </a:t>
            </a:r>
            <a:r>
              <a:rPr lang="en-IN" dirty="0" smtClean="0"/>
              <a:t>decreasing platelet </a:t>
            </a:r>
            <a:r>
              <a:rPr lang="en-IN" dirty="0"/>
              <a:t>count in parallel with a rising haematocrit </a:t>
            </a:r>
            <a:r>
              <a:rPr lang="en-IN" dirty="0" smtClean="0"/>
              <a:t>compared to </a:t>
            </a:r>
            <a:r>
              <a:rPr lang="en-IN" dirty="0"/>
              <a:t>the baseline is suggestive of progress to the </a:t>
            </a:r>
            <a:r>
              <a:rPr lang="en-IN" dirty="0" smtClean="0"/>
              <a:t>plasma leakage/critical </a:t>
            </a:r>
            <a:r>
              <a:rPr lang="en-IN" dirty="0"/>
              <a:t>phase of the disease. </a:t>
            </a:r>
            <a:endParaRPr lang="en-IN" dirty="0" smtClean="0"/>
          </a:p>
          <a:p>
            <a:pPr algn="just"/>
            <a:r>
              <a:rPr lang="en-IN" dirty="0" smtClean="0"/>
              <a:t>In </a:t>
            </a:r>
            <a:r>
              <a:rPr lang="en-IN" dirty="0"/>
              <a:t>the absence of </a:t>
            </a:r>
            <a:r>
              <a:rPr lang="en-IN" dirty="0" smtClean="0"/>
              <a:t>the patients </a:t>
            </a:r>
            <a:r>
              <a:rPr lang="en-IN" dirty="0"/>
              <a:t>baseline, age specific population haematocrit </a:t>
            </a:r>
            <a:r>
              <a:rPr lang="en-IN" dirty="0" smtClean="0"/>
              <a:t>levels could </a:t>
            </a:r>
            <a:r>
              <a:rPr lang="en-IN" dirty="0"/>
              <a:t>be used as a surrogate during the critical phase.</a:t>
            </a:r>
          </a:p>
        </p:txBody>
      </p:sp>
    </p:spTree>
    <p:extLst>
      <p:ext uri="{BB962C8B-B14F-4D97-AF65-F5344CB8AC3E}">
        <p14:creationId xmlns:p14="http://schemas.microsoft.com/office/powerpoint/2010/main" xmlns="" val="139940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b="1" dirty="0"/>
              <a:t>Management of dengue fever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These are patients who are able to tolerate </a:t>
            </a:r>
            <a:r>
              <a:rPr lang="en-IN" dirty="0" smtClean="0"/>
              <a:t>adequate volumes </a:t>
            </a:r>
            <a:r>
              <a:rPr lang="en-IN" dirty="0"/>
              <a:t>of oral fluids and pass urine at least once every </a:t>
            </a:r>
            <a:r>
              <a:rPr lang="en-IN" dirty="0" smtClean="0"/>
              <a:t>six hours</a:t>
            </a:r>
            <a:r>
              <a:rPr lang="en-IN" dirty="0"/>
              <a:t>, </a:t>
            </a:r>
            <a:endParaRPr lang="en-IN" dirty="0" smtClean="0"/>
          </a:p>
          <a:p>
            <a:r>
              <a:rPr lang="en-IN" dirty="0" smtClean="0"/>
              <a:t>Note the platelet count and  haematocrit value daily from third day to two days.</a:t>
            </a:r>
          </a:p>
          <a:p>
            <a:r>
              <a:rPr lang="en-IN" dirty="0"/>
              <a:t>P</a:t>
            </a:r>
            <a:r>
              <a:rPr lang="en-IN" dirty="0" smtClean="0"/>
              <a:t>atients </a:t>
            </a:r>
            <a:r>
              <a:rPr lang="en-IN" dirty="0"/>
              <a:t>should be observed for signs of </a:t>
            </a:r>
            <a:r>
              <a:rPr lang="en-IN" dirty="0" smtClean="0"/>
              <a:t>shock</a:t>
            </a:r>
          </a:p>
          <a:p>
            <a:r>
              <a:rPr lang="en-IN" dirty="0"/>
              <a:t>A rise of </a:t>
            </a:r>
            <a:r>
              <a:rPr lang="en-IN" dirty="0" err="1" smtClean="0"/>
              <a:t>haemo</a:t>
            </a:r>
            <a:r>
              <a:rPr lang="en-IN" dirty="0" smtClean="0"/>
              <a:t>- concentration indicates need </a:t>
            </a:r>
            <a:r>
              <a:rPr lang="en-IN" dirty="0"/>
              <a:t>for IV fluid </a:t>
            </a:r>
            <a:r>
              <a:rPr lang="en-IN" dirty="0" smtClean="0"/>
              <a:t>therapy</a:t>
            </a:r>
          </a:p>
          <a:p>
            <a:r>
              <a:rPr lang="en-US" dirty="0" smtClean="0"/>
              <a:t>Vital signs should be noted</a:t>
            </a:r>
          </a:p>
          <a:p>
            <a:r>
              <a:rPr lang="en-IN" dirty="0"/>
              <a:t>R</a:t>
            </a:r>
            <a:r>
              <a:rPr lang="en-IN" dirty="0" smtClean="0"/>
              <a:t>ed </a:t>
            </a:r>
            <a:r>
              <a:rPr lang="en-IN" dirty="0"/>
              <a:t>cell </a:t>
            </a:r>
            <a:r>
              <a:rPr lang="en-IN" dirty="0" smtClean="0"/>
              <a:t>transfusion</a:t>
            </a:r>
          </a:p>
          <a:p>
            <a:r>
              <a:rPr lang="en-IN" dirty="0"/>
              <a:t>platelet transfusion</a:t>
            </a:r>
          </a:p>
        </p:txBody>
      </p:sp>
    </p:spTree>
    <p:extLst>
      <p:ext uri="{BB962C8B-B14F-4D97-AF65-F5344CB8AC3E}">
        <p14:creationId xmlns:p14="http://schemas.microsoft.com/office/powerpoint/2010/main" xmlns="" val="3581629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IN" dirty="0"/>
              <a:t>CONTROL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dirty="0"/>
              <a:t>1. Mosquito </a:t>
            </a:r>
            <a:r>
              <a:rPr lang="en-IN" b="1" dirty="0" smtClean="0"/>
              <a:t>control</a:t>
            </a:r>
            <a:endParaRPr lang="en-IN" dirty="0"/>
          </a:p>
          <a:p>
            <a:pPr marL="0" indent="0">
              <a:buNone/>
            </a:pPr>
            <a:r>
              <a:rPr lang="en-IN" b="1" dirty="0"/>
              <a:t>2. </a:t>
            </a:r>
            <a:r>
              <a:rPr lang="en-IN" b="1" dirty="0" smtClean="0"/>
              <a:t>Vaccines</a:t>
            </a:r>
            <a:endParaRPr lang="en-IN" dirty="0"/>
          </a:p>
          <a:p>
            <a:pPr marL="0" indent="0">
              <a:buNone/>
            </a:pPr>
            <a:r>
              <a:rPr lang="en-IN" b="1" dirty="0"/>
              <a:t>3. Other measures</a:t>
            </a:r>
          </a:p>
          <a:p>
            <a:r>
              <a:rPr lang="en-IN" dirty="0"/>
              <a:t>Isolation of the patient under bed-nets </a:t>
            </a:r>
          </a:p>
          <a:p>
            <a:r>
              <a:rPr lang="en-IN" dirty="0"/>
              <a:t>The personal prophylactic measures are wearing of </a:t>
            </a:r>
            <a:r>
              <a:rPr lang="en-IN" dirty="0" smtClean="0"/>
              <a:t>full sleeves </a:t>
            </a:r>
            <a:r>
              <a:rPr lang="en-IN" dirty="0"/>
              <a:t>shirts and full pants; use of mosquito </a:t>
            </a:r>
            <a:r>
              <a:rPr lang="en-IN" dirty="0" smtClean="0"/>
              <a:t>repellent creams</a:t>
            </a:r>
            <a:r>
              <a:rPr lang="en-IN" dirty="0"/>
              <a:t>, liquids, coils, mats etc.; use of bed-nets for </a:t>
            </a:r>
            <a:r>
              <a:rPr lang="en-IN" dirty="0" smtClean="0"/>
              <a:t>sleeping infants </a:t>
            </a:r>
            <a:r>
              <a:rPr lang="en-IN" dirty="0"/>
              <a:t>and young children during day time to </a:t>
            </a:r>
            <a:r>
              <a:rPr lang="en-IN" dirty="0" smtClean="0"/>
              <a:t>prevent mosquito </a:t>
            </a:r>
            <a:r>
              <a:rPr lang="en-IN" dirty="0"/>
              <a:t>bite.</a:t>
            </a:r>
          </a:p>
          <a:p>
            <a:r>
              <a:rPr lang="en-IN" dirty="0"/>
              <a:t>The environmental measurements are detection </a:t>
            </a:r>
            <a:r>
              <a:rPr lang="en-IN" dirty="0" smtClean="0"/>
              <a:t>and elimination </a:t>
            </a:r>
            <a:r>
              <a:rPr lang="en-IN" dirty="0"/>
              <a:t>of mosquito breeding places, management </a:t>
            </a:r>
            <a:r>
              <a:rPr lang="en-IN" dirty="0" smtClean="0"/>
              <a:t>of roof </a:t>
            </a:r>
            <a:r>
              <a:rPr lang="en-IN" dirty="0"/>
              <a:t>tops, porticos and sunshades, proper covering of </a:t>
            </a:r>
            <a:r>
              <a:rPr lang="en-IN" dirty="0" smtClean="0"/>
              <a:t>stored water</a:t>
            </a:r>
            <a:r>
              <a:rPr lang="en-IN" dirty="0"/>
              <a:t>, observation of weekly dry day.</a:t>
            </a:r>
          </a:p>
        </p:txBody>
      </p:sp>
    </p:spTree>
    <p:extLst>
      <p:ext uri="{BB962C8B-B14F-4D97-AF65-F5344CB8AC3E}">
        <p14:creationId xmlns:p14="http://schemas.microsoft.com/office/powerpoint/2010/main" xmlns="" val="349707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DENGUE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r>
              <a:rPr lang="en-IN" dirty="0"/>
              <a:t>Dengue viruses are </a:t>
            </a:r>
            <a:r>
              <a:rPr lang="en-IN" dirty="0" err="1" smtClean="0"/>
              <a:t>arbo</a:t>
            </a:r>
            <a:r>
              <a:rPr lang="en-IN" dirty="0" smtClean="0"/>
              <a:t>- viruses </a:t>
            </a:r>
            <a:r>
              <a:rPr lang="en-IN" dirty="0"/>
              <a:t>capable of </a:t>
            </a:r>
            <a:r>
              <a:rPr lang="en-IN" dirty="0" smtClean="0"/>
              <a:t>infecting humans</a:t>
            </a:r>
            <a:r>
              <a:rPr lang="en-IN" dirty="0"/>
              <a:t>, and causing </a:t>
            </a:r>
            <a:r>
              <a:rPr lang="en-IN" dirty="0" smtClean="0"/>
              <a:t>disease.</a:t>
            </a:r>
          </a:p>
          <a:p>
            <a:pPr marL="514350" indent="-514350">
              <a:buAutoNum type="alphaLcParenBoth"/>
            </a:pPr>
            <a:r>
              <a:rPr lang="en-IN" dirty="0" smtClean="0"/>
              <a:t>"</a:t>
            </a:r>
            <a:r>
              <a:rPr lang="en-IN" dirty="0"/>
              <a:t>classical" dengue </a:t>
            </a:r>
            <a:r>
              <a:rPr lang="en-IN" dirty="0" smtClean="0"/>
              <a:t>fever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(b) dengue haemorrhagic fever without </a:t>
            </a:r>
            <a:r>
              <a:rPr lang="en-IN" dirty="0" smtClean="0"/>
              <a:t>shock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(</a:t>
            </a:r>
            <a:r>
              <a:rPr lang="en-IN" dirty="0"/>
              <a:t>c) </a:t>
            </a:r>
            <a:r>
              <a:rPr lang="en-IN" dirty="0" smtClean="0"/>
              <a:t>dengue haemorrhagic </a:t>
            </a:r>
            <a:r>
              <a:rPr lang="en-IN" dirty="0"/>
              <a:t>fever with shock</a:t>
            </a:r>
          </a:p>
        </p:txBody>
      </p:sp>
    </p:spTree>
    <p:extLst>
      <p:ext uri="{BB962C8B-B14F-4D97-AF65-F5344CB8AC3E}">
        <p14:creationId xmlns:p14="http://schemas.microsoft.com/office/powerpoint/2010/main" xmlns="" val="1791856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Global strategy for dengue prevention and</a:t>
            </a:r>
            <a:br>
              <a:rPr lang="en-IN" b="1" dirty="0"/>
            </a:br>
            <a:r>
              <a:rPr lang="en-IN" b="1" dirty="0"/>
              <a:t>control 2012-2020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IN" dirty="0"/>
              <a:t>The goals are :</a:t>
            </a:r>
          </a:p>
          <a:p>
            <a:pPr marL="0" indent="0">
              <a:buNone/>
            </a:pPr>
            <a:r>
              <a:rPr lang="en-IN" dirty="0"/>
              <a:t>a. to reduce dengue mortality by at least 50 per cent </a:t>
            </a:r>
            <a:r>
              <a:rPr lang="en-IN" dirty="0" smtClean="0"/>
              <a:t>by 2020</a:t>
            </a:r>
            <a:r>
              <a:rPr lang="en-IN" dirty="0"/>
              <a:t>;</a:t>
            </a:r>
          </a:p>
          <a:p>
            <a:pPr marL="0" indent="0">
              <a:buNone/>
            </a:pPr>
            <a:r>
              <a:rPr lang="en-IN" dirty="0"/>
              <a:t>b. to reduce dengue morbidity by at </a:t>
            </a:r>
            <a:r>
              <a:rPr lang="en-IN"/>
              <a:t>least </a:t>
            </a:r>
            <a:r>
              <a:rPr lang="en-IN" smtClean="0"/>
              <a:t>25 per </a:t>
            </a:r>
            <a:r>
              <a:rPr lang="en-IN"/>
              <a:t>cent </a:t>
            </a:r>
            <a:r>
              <a:rPr lang="en-IN" smtClean="0"/>
              <a:t>by 2020;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c. to estimate the true burden of the disease by 2015.</a:t>
            </a:r>
          </a:p>
        </p:txBody>
      </p:sp>
    </p:spTree>
    <p:extLst>
      <p:ext uri="{BB962C8B-B14F-4D97-AF65-F5344CB8AC3E}">
        <p14:creationId xmlns:p14="http://schemas.microsoft.com/office/powerpoint/2010/main" xmlns="" val="1272193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Instruct the care-givers that the patient should be brought </a:t>
            </a:r>
            <a:r>
              <a:rPr lang="en-IN" dirty="0" smtClean="0"/>
              <a:t>to hospital </a:t>
            </a:r>
            <a:r>
              <a:rPr lang="en-IN" dirty="0"/>
              <a:t>immediately if any of the following occur; no </a:t>
            </a:r>
            <a:r>
              <a:rPr lang="en-IN" dirty="0" smtClean="0"/>
              <a:t>clinical improvement</a:t>
            </a:r>
            <a:r>
              <a:rPr lang="en-IN" dirty="0"/>
              <a:t>, deterioration around the time </a:t>
            </a:r>
            <a:r>
              <a:rPr lang="en-IN" dirty="0" smtClean="0"/>
              <a:t>of </a:t>
            </a:r>
            <a:r>
              <a:rPr lang="en-IN" dirty="0" err="1" smtClean="0"/>
              <a:t>defervescence</a:t>
            </a:r>
            <a:r>
              <a:rPr lang="en-IN" dirty="0"/>
              <a:t>, severe abdominal pain, persistent </a:t>
            </a:r>
            <a:r>
              <a:rPr lang="en-IN" dirty="0" smtClean="0"/>
              <a:t>vomiting, cold </a:t>
            </a:r>
            <a:r>
              <a:rPr lang="en-IN" dirty="0"/>
              <a:t>and clammy extremities, lethargy or </a:t>
            </a:r>
            <a:r>
              <a:rPr lang="en-IN" dirty="0" smtClean="0"/>
              <a:t>irritability/ restlessness</a:t>
            </a:r>
            <a:r>
              <a:rPr lang="en-IN" dirty="0"/>
              <a:t>, bleeding (e.g. black stools or </a:t>
            </a:r>
            <a:r>
              <a:rPr lang="en-IN" dirty="0" smtClean="0"/>
              <a:t>coffee-ground vomiting</a:t>
            </a:r>
            <a:r>
              <a:rPr lang="en-IN" dirty="0"/>
              <a:t>), not passing urine for more than 4-6 hours.</a:t>
            </a:r>
          </a:p>
          <a:p>
            <a:pPr algn="just"/>
            <a:r>
              <a:rPr lang="en-IN" dirty="0"/>
              <a:t>Patients who are sent home should be monitored daily </a:t>
            </a:r>
            <a:r>
              <a:rPr lang="en-IN" dirty="0" smtClean="0"/>
              <a:t>by health </a:t>
            </a:r>
            <a:r>
              <a:rPr lang="en-IN" dirty="0"/>
              <a:t>care providers for temperature pattern, volume </a:t>
            </a:r>
            <a:r>
              <a:rPr lang="en-IN" dirty="0" smtClean="0"/>
              <a:t>of fluid </a:t>
            </a:r>
            <a:r>
              <a:rPr lang="en-IN" dirty="0"/>
              <a:t>intake and losses, urine output {volume and frequency</a:t>
            </a:r>
            <a:r>
              <a:rPr lang="en-IN" dirty="0" smtClean="0"/>
              <a:t>), warning </a:t>
            </a:r>
            <a:r>
              <a:rPr lang="en-IN" dirty="0"/>
              <a:t>signs, signs of plasma leakage and </a:t>
            </a:r>
            <a:r>
              <a:rPr lang="en-IN" dirty="0" smtClean="0"/>
              <a:t>bleeding, haematocrit</a:t>
            </a:r>
            <a:r>
              <a:rPr lang="en-IN" dirty="0"/>
              <a:t>, and white blood cell and platelet counts.</a:t>
            </a:r>
          </a:p>
        </p:txBody>
      </p:sp>
    </p:spTree>
    <p:extLst>
      <p:ext uri="{BB962C8B-B14F-4D97-AF65-F5344CB8AC3E}">
        <p14:creationId xmlns:p14="http://schemas.microsoft.com/office/powerpoint/2010/main" xmlns="" val="3088683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IN" b="1" dirty="0"/>
              <a:t>Management of DHF (Febrile Phase)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/>
              <a:t>Copious amount of fluid should be given orally, to </a:t>
            </a:r>
            <a:r>
              <a:rPr lang="en-IN" dirty="0" smtClean="0"/>
              <a:t>the extent </a:t>
            </a:r>
            <a:r>
              <a:rPr lang="en-IN" dirty="0"/>
              <a:t>the patient tolerates, oral rehydration solution (ORS</a:t>
            </a:r>
            <a:r>
              <a:rPr lang="en-IN" dirty="0" smtClean="0"/>
              <a:t>), such </a:t>
            </a:r>
            <a:r>
              <a:rPr lang="en-IN" dirty="0"/>
              <a:t>as those used for the treatment of diarrhoeal </a:t>
            </a:r>
            <a:r>
              <a:rPr lang="en-IN" dirty="0" smtClean="0"/>
              <a:t>diseases and/or </a:t>
            </a:r>
            <a:r>
              <a:rPr lang="en-IN" dirty="0"/>
              <a:t>fruit juices are preferable to plain water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IV fluid </a:t>
            </a:r>
            <a:r>
              <a:rPr lang="en-IN" dirty="0" smtClean="0"/>
              <a:t>may be </a:t>
            </a:r>
            <a:r>
              <a:rPr lang="en-IN" dirty="0"/>
              <a:t>administered if the patient is vomiting persistently </a:t>
            </a:r>
            <a:r>
              <a:rPr lang="en-IN" dirty="0" smtClean="0"/>
              <a:t>or refusing </a:t>
            </a:r>
            <a:r>
              <a:rPr lang="en-IN" dirty="0"/>
              <a:t>to feed.</a:t>
            </a:r>
          </a:p>
          <a:p>
            <a:pPr algn="just"/>
            <a:r>
              <a:rPr lang="en-IN" dirty="0"/>
              <a:t>Patients should be closely monitored for the initial </a:t>
            </a:r>
            <a:r>
              <a:rPr lang="en-IN" dirty="0" smtClean="0"/>
              <a:t>signs of </a:t>
            </a:r>
            <a:r>
              <a:rPr lang="en-IN" dirty="0"/>
              <a:t>shock.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critical period is during the transition from </a:t>
            </a:r>
            <a:r>
              <a:rPr lang="en-IN" dirty="0" smtClean="0"/>
              <a:t>the febrile </a:t>
            </a:r>
            <a:r>
              <a:rPr lang="en-IN" dirty="0"/>
              <a:t>to the afebrile stage and usually occurs after the </a:t>
            </a:r>
            <a:r>
              <a:rPr lang="en-IN" dirty="0" smtClean="0"/>
              <a:t>third day </a:t>
            </a:r>
            <a:r>
              <a:rPr lang="en-IN" dirty="0"/>
              <a:t>of illness. </a:t>
            </a:r>
            <a:endParaRPr lang="en-IN" dirty="0" smtClean="0"/>
          </a:p>
          <a:p>
            <a:pPr algn="just"/>
            <a:r>
              <a:rPr lang="en-IN" dirty="0" smtClean="0"/>
              <a:t>Serial haematocrit </a:t>
            </a:r>
            <a:r>
              <a:rPr lang="en-IN" dirty="0"/>
              <a:t>determinations </a:t>
            </a:r>
            <a:r>
              <a:rPr lang="en-IN" dirty="0" smtClean="0"/>
              <a:t>are essential </a:t>
            </a:r>
            <a:r>
              <a:rPr lang="en-IN" dirty="0"/>
              <a:t>guide for treatment, since they reflect the degree </a:t>
            </a:r>
            <a:r>
              <a:rPr lang="en-IN" dirty="0" smtClean="0"/>
              <a:t>of plasma </a:t>
            </a:r>
            <a:r>
              <a:rPr lang="en-IN" dirty="0"/>
              <a:t>leakage and need for intravenous administration </a:t>
            </a:r>
            <a:r>
              <a:rPr lang="en-IN" dirty="0" smtClean="0"/>
              <a:t>of fluids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Haematocrit </a:t>
            </a:r>
            <a:r>
              <a:rPr lang="en-IN" dirty="0"/>
              <a:t>should be determined daily from </a:t>
            </a:r>
            <a:r>
              <a:rPr lang="en-IN" dirty="0" smtClean="0"/>
              <a:t>the third </a:t>
            </a:r>
            <a:r>
              <a:rPr lang="en-IN" dirty="0"/>
              <a:t>day until the temperature has remained normal for </a:t>
            </a:r>
            <a:r>
              <a:rPr lang="en-IN" dirty="0" smtClean="0"/>
              <a:t>one or </a:t>
            </a:r>
            <a:r>
              <a:rPr lang="en-IN" dirty="0"/>
              <a:t>two days.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251634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engue ppt video onlin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 descr="Dengue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54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066800"/>
          </a:xfrm>
        </p:spPr>
        <p:txBody>
          <a:bodyPr/>
          <a:lstStyle/>
          <a:p>
            <a:r>
              <a:rPr lang="en-US" dirty="0" smtClean="0"/>
              <a:t>DENGUE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/>
          </a:bodyPr>
          <a:lstStyle/>
          <a:p>
            <a:r>
              <a:rPr lang="en-IN" dirty="0"/>
              <a:t>Dengue fever is a self-limiting disease and represents </a:t>
            </a:r>
            <a:r>
              <a:rPr lang="en-IN" dirty="0" smtClean="0"/>
              <a:t>the majority </a:t>
            </a:r>
            <a:r>
              <a:rPr lang="en-IN" dirty="0"/>
              <a:t>of cases of dengue infection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A prevalence of </a:t>
            </a:r>
            <a:r>
              <a:rPr lang="en-IN" i="1" dirty="0" err="1" smtClean="0"/>
              <a:t>Aedes</a:t>
            </a:r>
            <a:r>
              <a:rPr lang="en-IN" i="1" dirty="0"/>
              <a:t> </a:t>
            </a:r>
            <a:r>
              <a:rPr lang="en-IN" i="1" dirty="0" err="1" smtClean="0"/>
              <a:t>aegypti</a:t>
            </a:r>
            <a:r>
              <a:rPr lang="en-IN" i="1" dirty="0" smtClean="0"/>
              <a:t> </a:t>
            </a:r>
            <a:r>
              <a:rPr lang="en-IN" dirty="0"/>
              <a:t>and </a:t>
            </a:r>
            <a:r>
              <a:rPr lang="en-IN" i="1" dirty="0" err="1"/>
              <a:t>Aedes</a:t>
            </a:r>
            <a:r>
              <a:rPr lang="en-IN" i="1" dirty="0"/>
              <a:t> </a:t>
            </a:r>
            <a:r>
              <a:rPr lang="en-IN" i="1" dirty="0" err="1"/>
              <a:t>albopictus</a:t>
            </a:r>
            <a:r>
              <a:rPr lang="en-IN" i="1" dirty="0"/>
              <a:t> </a:t>
            </a:r>
            <a:r>
              <a:rPr lang="en-IN" dirty="0"/>
              <a:t>together with the circulation </a:t>
            </a:r>
            <a:r>
              <a:rPr lang="en-IN" dirty="0" smtClean="0"/>
              <a:t>of dengue </a:t>
            </a:r>
            <a:r>
              <a:rPr lang="en-IN" dirty="0"/>
              <a:t>virus of more than one type in any particular </a:t>
            </a:r>
            <a:r>
              <a:rPr lang="en-IN" dirty="0" smtClean="0"/>
              <a:t>area tends </a:t>
            </a:r>
            <a:r>
              <a:rPr lang="en-IN" dirty="0"/>
              <a:t>to be associated with outbreaks of </a:t>
            </a:r>
            <a:r>
              <a:rPr lang="en-IN" dirty="0" smtClean="0"/>
              <a:t>DHF/DSS.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431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In India, the risk of dengue has shown an increase </a:t>
            </a:r>
            <a:r>
              <a:rPr lang="en-IN" dirty="0" smtClean="0"/>
              <a:t>in recent </a:t>
            </a:r>
            <a:r>
              <a:rPr lang="en-IN" dirty="0"/>
              <a:t>years due </a:t>
            </a:r>
            <a:r>
              <a:rPr lang="en-IN" dirty="0">
                <a:solidFill>
                  <a:srgbClr val="FF0000"/>
                </a:solidFill>
              </a:rPr>
              <a:t>to rapid urbanization, lifestyle changes </a:t>
            </a:r>
            <a:r>
              <a:rPr lang="en-IN" dirty="0" smtClean="0">
                <a:solidFill>
                  <a:srgbClr val="FF0000"/>
                </a:solidFill>
              </a:rPr>
              <a:t>and deficient </a:t>
            </a:r>
            <a:r>
              <a:rPr lang="en-IN" dirty="0">
                <a:solidFill>
                  <a:srgbClr val="FF0000"/>
                </a:solidFill>
              </a:rPr>
              <a:t>water management </a:t>
            </a:r>
            <a:r>
              <a:rPr lang="en-IN" dirty="0"/>
              <a:t>including improper </a:t>
            </a:r>
            <a:r>
              <a:rPr lang="en-IN" dirty="0" smtClean="0"/>
              <a:t>water storage </a:t>
            </a:r>
            <a:r>
              <a:rPr lang="en-IN" dirty="0"/>
              <a:t>practices in urban, </a:t>
            </a:r>
            <a:r>
              <a:rPr lang="en-IN" dirty="0" err="1"/>
              <a:t>peri</a:t>
            </a:r>
            <a:r>
              <a:rPr lang="en-IN" dirty="0"/>
              <a:t>-urban and rural </a:t>
            </a:r>
            <a:r>
              <a:rPr lang="en-IN" dirty="0" smtClean="0"/>
              <a:t>areas, leading </a:t>
            </a:r>
            <a:r>
              <a:rPr lang="en-IN" dirty="0"/>
              <a:t>to proliferation of mosquito breeding sites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The disease </a:t>
            </a:r>
            <a:r>
              <a:rPr lang="en-IN" dirty="0"/>
              <a:t>has a seasonal pattern i.e. the cases peak </a:t>
            </a:r>
            <a:r>
              <a:rPr lang="en-IN" dirty="0" smtClean="0">
                <a:solidFill>
                  <a:srgbClr val="FF0000"/>
                </a:solidFill>
              </a:rPr>
              <a:t>after monsoon</a:t>
            </a:r>
            <a:r>
              <a:rPr lang="en-IN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6503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The pathogenesis of severe syndrome involves </a:t>
            </a:r>
            <a:r>
              <a:rPr lang="en-IN" dirty="0" smtClean="0"/>
              <a:t>pre-existing dengue </a:t>
            </a:r>
            <a:r>
              <a:rPr lang="en-IN" dirty="0"/>
              <a:t>antibody. </a:t>
            </a:r>
            <a:endParaRPr lang="en-IN" dirty="0" smtClean="0"/>
          </a:p>
          <a:p>
            <a:pPr algn="just"/>
            <a:r>
              <a:rPr lang="en-IN" dirty="0" smtClean="0"/>
              <a:t>It </a:t>
            </a:r>
            <a:r>
              <a:rPr lang="en-IN" dirty="0"/>
              <a:t>is postulated that </a:t>
            </a:r>
            <a:r>
              <a:rPr lang="en-IN" dirty="0" smtClean="0"/>
              <a:t>virus antibodies </a:t>
            </a:r>
            <a:r>
              <a:rPr lang="en-IN" dirty="0"/>
              <a:t>are formed within a few days of the </a:t>
            </a:r>
            <a:r>
              <a:rPr lang="en-IN" dirty="0" smtClean="0"/>
              <a:t>second dengue </a:t>
            </a:r>
            <a:r>
              <a:rPr lang="en-IN" dirty="0"/>
              <a:t>infection and that the non-neutralizing </a:t>
            </a:r>
            <a:r>
              <a:rPr lang="en-IN" dirty="0" smtClean="0"/>
              <a:t>enhancing antibodies </a:t>
            </a:r>
            <a:r>
              <a:rPr lang="en-IN" dirty="0"/>
              <a:t>promote infection of higher numbers </a:t>
            </a:r>
            <a:r>
              <a:rPr lang="en-IN" dirty="0" smtClean="0"/>
              <a:t>of mononuclear </a:t>
            </a:r>
            <a:r>
              <a:rPr lang="en-IN" dirty="0"/>
              <a:t>cells, followed by the release of </a:t>
            </a:r>
            <a:r>
              <a:rPr lang="en-IN" dirty="0" smtClean="0"/>
              <a:t>cytokines, vasoactive </a:t>
            </a:r>
            <a:r>
              <a:rPr lang="en-IN" dirty="0"/>
              <a:t>mediators, and </a:t>
            </a:r>
            <a:r>
              <a:rPr lang="en-IN" dirty="0" err="1"/>
              <a:t>procoagulants</a:t>
            </a:r>
            <a:r>
              <a:rPr lang="en-IN" dirty="0"/>
              <a:t>, leading to </a:t>
            </a:r>
            <a:r>
              <a:rPr lang="en-IN" dirty="0" smtClean="0"/>
              <a:t>the disseminated </a:t>
            </a:r>
            <a:r>
              <a:rPr lang="en-IN" dirty="0"/>
              <a:t>intravascular coagulation seen in </a:t>
            </a:r>
            <a:r>
              <a:rPr lang="en-IN" dirty="0" smtClean="0"/>
              <a:t>the haemorrhagic </a:t>
            </a:r>
            <a:r>
              <a:rPr lang="en-IN" dirty="0"/>
              <a:t>fever </a:t>
            </a:r>
            <a:r>
              <a:rPr lang="en-IN" dirty="0" smtClean="0"/>
              <a:t>syndrome</a:t>
            </a:r>
            <a:r>
              <a:rPr lang="en-IN" i="1" dirty="0" smtClean="0"/>
              <a:t>.</a:t>
            </a:r>
            <a:endParaRPr lang="en-IN" i="1" dirty="0"/>
          </a:p>
          <a:p>
            <a:pPr algn="just"/>
            <a:r>
              <a:rPr lang="en-IN" dirty="0"/>
              <a:t>All four serotypes have been associated with epidemics </a:t>
            </a:r>
            <a:r>
              <a:rPr lang="en-IN" dirty="0" smtClean="0"/>
              <a:t>of dengue </a:t>
            </a:r>
            <a:r>
              <a:rPr lang="en-IN" dirty="0"/>
              <a:t>fever (with or without DHF) with varying degree </a:t>
            </a:r>
            <a:r>
              <a:rPr lang="en-IN" dirty="0" smtClean="0"/>
              <a:t>of severity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1522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VECTOR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6324600" cy="6019800"/>
          </a:xfrm>
        </p:spPr>
        <p:txBody>
          <a:bodyPr>
            <a:normAutofit/>
          </a:bodyPr>
          <a:lstStyle/>
          <a:p>
            <a:pPr algn="just"/>
            <a:r>
              <a:rPr lang="en-IN" i="1" dirty="0" err="1"/>
              <a:t>Aedes</a:t>
            </a:r>
            <a:r>
              <a:rPr lang="en-IN" i="1" dirty="0"/>
              <a:t> </a:t>
            </a:r>
            <a:r>
              <a:rPr lang="en-IN" i="1" dirty="0" err="1"/>
              <a:t>aegypti</a:t>
            </a:r>
            <a:r>
              <a:rPr lang="en-IN" i="1" dirty="0"/>
              <a:t> </a:t>
            </a:r>
            <a:r>
              <a:rPr lang="en-IN" dirty="0"/>
              <a:t>and </a:t>
            </a:r>
            <a:r>
              <a:rPr lang="en-IN" dirty="0" err="1"/>
              <a:t>Aedes</a:t>
            </a:r>
            <a:r>
              <a:rPr lang="en-IN" dirty="0"/>
              <a:t> </a:t>
            </a:r>
            <a:r>
              <a:rPr lang="en-IN" i="1" dirty="0" err="1"/>
              <a:t>a</a:t>
            </a:r>
            <a:r>
              <a:rPr lang="en-IN" i="1" dirty="0" err="1" smtClean="0"/>
              <a:t>lbopictus</a:t>
            </a:r>
            <a:r>
              <a:rPr lang="en-IN" i="1" dirty="0" smtClean="0"/>
              <a:t> </a:t>
            </a:r>
            <a:r>
              <a:rPr lang="en-IN" dirty="0" smtClean="0"/>
              <a:t> </a:t>
            </a:r>
          </a:p>
          <a:p>
            <a:pPr algn="just"/>
            <a:r>
              <a:rPr lang="en-IN" dirty="0" smtClean="0"/>
              <a:t>They </a:t>
            </a:r>
            <a:r>
              <a:rPr lang="en-IN" dirty="0"/>
              <a:t>both </a:t>
            </a:r>
            <a:r>
              <a:rPr lang="en-IN" dirty="0" smtClean="0"/>
              <a:t>carry high </a:t>
            </a:r>
            <a:r>
              <a:rPr lang="en-IN" dirty="0" err="1"/>
              <a:t>vectorial</a:t>
            </a:r>
            <a:r>
              <a:rPr lang="en-IN" dirty="0"/>
              <a:t> competency for dengue </a:t>
            </a:r>
            <a:r>
              <a:rPr lang="en-IN" dirty="0" smtClean="0"/>
              <a:t>virus. </a:t>
            </a:r>
          </a:p>
          <a:p>
            <a:pPr algn="just"/>
            <a:r>
              <a:rPr lang="en-IN" dirty="0" err="1" smtClean="0"/>
              <a:t>Aedes</a:t>
            </a:r>
            <a:r>
              <a:rPr lang="en-IN" dirty="0"/>
              <a:t> </a:t>
            </a:r>
            <a:r>
              <a:rPr lang="en-IN" i="1" dirty="0" err="1" smtClean="0"/>
              <a:t>aegypti</a:t>
            </a:r>
            <a:r>
              <a:rPr lang="en-IN" i="1" dirty="0" smtClean="0"/>
              <a:t> </a:t>
            </a:r>
            <a:r>
              <a:rPr lang="en-IN" dirty="0"/>
              <a:t>is a highly domesticated, strongly </a:t>
            </a:r>
            <a:r>
              <a:rPr lang="en-IN" dirty="0" err="1" smtClean="0"/>
              <a:t>anthropophilic</a:t>
            </a:r>
            <a:r>
              <a:rPr lang="en-IN" dirty="0" smtClean="0"/>
              <a:t>, nervous </a:t>
            </a:r>
            <a:r>
              <a:rPr lang="en-IN" dirty="0"/>
              <a:t>feeder </a:t>
            </a:r>
            <a:r>
              <a:rPr lang="en-IN" dirty="0" smtClean="0"/>
              <a:t> </a:t>
            </a:r>
            <a:r>
              <a:rPr lang="en-IN" dirty="0"/>
              <a:t>and is a discordant </a:t>
            </a:r>
            <a:r>
              <a:rPr lang="en-IN" dirty="0" smtClean="0"/>
              <a:t>species. </a:t>
            </a:r>
          </a:p>
          <a:p>
            <a:pPr algn="just"/>
            <a:r>
              <a:rPr lang="en-IN" i="1" dirty="0" err="1" smtClean="0"/>
              <a:t>Aedes</a:t>
            </a:r>
            <a:r>
              <a:rPr lang="en-IN" i="1" dirty="0" smtClean="0"/>
              <a:t> </a:t>
            </a:r>
            <a:r>
              <a:rPr lang="en-IN" i="1" dirty="0" err="1"/>
              <a:t>albopictus</a:t>
            </a:r>
            <a:r>
              <a:rPr lang="en-IN" i="1" dirty="0"/>
              <a:t> </a:t>
            </a:r>
            <a:r>
              <a:rPr lang="en-IN" dirty="0"/>
              <a:t>partly invades peripheral areas </a:t>
            </a:r>
            <a:r>
              <a:rPr lang="en-IN" dirty="0" smtClean="0"/>
              <a:t>of urban </a:t>
            </a:r>
            <a:r>
              <a:rPr lang="en-IN" dirty="0"/>
              <a:t>cities. It is an aggressive feeder and </a:t>
            </a:r>
            <a:r>
              <a:rPr lang="en-IN" dirty="0" smtClean="0"/>
              <a:t>concordant species.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93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ngue Fever What is it? Mode of transmission Symptoms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48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1421</Words>
  <Application>Microsoft Office PowerPoint</Application>
  <PresentationFormat>On-screen Show (4:3)</PresentationFormat>
  <Paragraphs>95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DENGUE FEVER</vt:lpstr>
      <vt:lpstr>ANTHROPOD BORNE INFECTIONS</vt:lpstr>
      <vt:lpstr>DENGUE SYNDROME</vt:lpstr>
      <vt:lpstr>Slide 4</vt:lpstr>
      <vt:lpstr>DENGUE SYNDROME</vt:lpstr>
      <vt:lpstr>Slide 6</vt:lpstr>
      <vt:lpstr>Slide 7</vt:lpstr>
      <vt:lpstr>VECTOR</vt:lpstr>
      <vt:lpstr>Slide 9</vt:lpstr>
      <vt:lpstr>Slide 10</vt:lpstr>
      <vt:lpstr>Dengue in the community</vt:lpstr>
      <vt:lpstr>DF/DHF syndrome</vt:lpstr>
      <vt:lpstr>Affected population</vt:lpstr>
      <vt:lpstr>Severity of the disease</vt:lpstr>
      <vt:lpstr>Slide 15</vt:lpstr>
      <vt:lpstr>Slide 16</vt:lpstr>
      <vt:lpstr>1. Undifferentiated fever</vt:lpstr>
      <vt:lpstr>Slide 18</vt:lpstr>
      <vt:lpstr>1. Febrile phase</vt:lpstr>
      <vt:lpstr>Slide 20</vt:lpstr>
      <vt:lpstr>Slide 21</vt:lpstr>
      <vt:lpstr>Slide 22</vt:lpstr>
      <vt:lpstr>Slide 23</vt:lpstr>
      <vt:lpstr>Slide 24</vt:lpstr>
      <vt:lpstr>CLINICAL MANAGEMENT</vt:lpstr>
      <vt:lpstr>Slide 26</vt:lpstr>
      <vt:lpstr>Guidelines for treatment</vt:lpstr>
      <vt:lpstr>Management of dengue fever</vt:lpstr>
      <vt:lpstr>CONTROL MEASURES</vt:lpstr>
      <vt:lpstr>Global strategy for dengue prevention and control 2012-2020</vt:lpstr>
      <vt:lpstr>Slide 31</vt:lpstr>
      <vt:lpstr>Management of DHF (Febrile Phase)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ANTHROPOD BORNE INFECTIONS</dc:title>
  <dc:creator>Ajith.V.S.</dc:creator>
  <cp:lastModifiedBy>Dept. Of CM</cp:lastModifiedBy>
  <cp:revision>42</cp:revision>
  <dcterms:created xsi:type="dcterms:W3CDTF">2006-08-16T00:00:00Z</dcterms:created>
  <dcterms:modified xsi:type="dcterms:W3CDTF">2020-11-05T05:21:59Z</dcterms:modified>
</cp:coreProperties>
</file>